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sldIdLst>
    <p:sldId id="260" r:id="rId2"/>
    <p:sldId id="262" r:id="rId3"/>
    <p:sldId id="263" r:id="rId4"/>
    <p:sldId id="264" r:id="rId5"/>
    <p:sldId id="266" r:id="rId6"/>
    <p:sldId id="265" r:id="rId7"/>
    <p:sldId id="268" r:id="rId8"/>
    <p:sldId id="267" r:id="rId9"/>
    <p:sldId id="269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3C0024-CA5F-4F15-9D3D-028913BE3E21}" v="369" dt="2022-09-18T13:07:20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7" autoAdjust="0"/>
    <p:restoredTop sz="94660"/>
  </p:normalViewPr>
  <p:slideViewPr>
    <p:cSldViewPr snapToGrid="0">
      <p:cViewPr varScale="1">
        <p:scale>
          <a:sx n="74" d="100"/>
          <a:sy n="74" d="100"/>
        </p:scale>
        <p:origin x="8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DF0A4-C4A4-4396-8F0C-77ACED6FA87C}" type="datetimeFigureOut">
              <a:rPr lang="hr-HR" smtClean="0"/>
              <a:t>18.9.2022.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CE725-7BDA-4A02-8CCB-333AD6665A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389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UbKpTwGuS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Učenici pomoću prikaza trebaju navesti koje su tri reljefne cjeline u Indiji. Koje rijeke, planine, gorja i nizine prevladavaju tim prostorom? Koji su reljefni i klimatski preduvjeti za takvu raspodjelu gustoće naseljenosti?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CE725-7BDA-4A02-8CCB-333AD6665A72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957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>
                <a:hlinkClick r:id="rId3"/>
              </a:rPr>
              <a:t>Megacity</a:t>
            </a:r>
            <a:r>
              <a:rPr lang="hr-HR" dirty="0">
                <a:hlinkClick r:id="rId3"/>
              </a:rPr>
              <a:t> Mumbai - </a:t>
            </a:r>
            <a:r>
              <a:rPr lang="hr-HR" dirty="0" err="1">
                <a:hlinkClick r:id="rId3"/>
              </a:rPr>
              <a:t>From</a:t>
            </a:r>
            <a:r>
              <a:rPr lang="hr-HR" dirty="0">
                <a:hlinkClick r:id="rId3"/>
              </a:rPr>
              <a:t> </a:t>
            </a:r>
            <a:r>
              <a:rPr lang="hr-HR" dirty="0" err="1">
                <a:hlinkClick r:id="rId3"/>
              </a:rPr>
              <a:t>slums</a:t>
            </a:r>
            <a:r>
              <a:rPr lang="hr-HR" dirty="0">
                <a:hlinkClick r:id="rId3"/>
              </a:rPr>
              <a:t> to </a:t>
            </a:r>
            <a:r>
              <a:rPr lang="hr-HR" dirty="0" err="1">
                <a:hlinkClick r:id="rId3"/>
              </a:rPr>
              <a:t>skyscrapers</a:t>
            </a:r>
            <a:r>
              <a:rPr lang="hr-HR" dirty="0">
                <a:hlinkClick r:id="rId3"/>
              </a:rPr>
              <a:t> | DW </a:t>
            </a:r>
            <a:r>
              <a:rPr lang="hr-HR" dirty="0" err="1">
                <a:hlinkClick r:id="rId3"/>
              </a:rPr>
              <a:t>Documentary</a:t>
            </a:r>
            <a:r>
              <a:rPr lang="hr-HR" dirty="0">
                <a:hlinkClick r:id="rId3"/>
              </a:rPr>
              <a:t> – YouTube</a:t>
            </a:r>
            <a:r>
              <a:rPr lang="hr-HR" dirty="0"/>
              <a:t> – uvodna minuta pokazuje razlike u socijalnom statusu indijskih stanovnika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CE725-7BDA-4A02-8CCB-333AD6665A72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260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slikovnih prikaza: https://en.wikipedia.org/wiki/Reliance_Industries i https://en.wikipedia.org/wiki/Infosys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CE725-7BDA-4A02-8CCB-333AD6665A72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83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CE725-7BDA-4A02-8CCB-333AD6665A72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512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7719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1727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8255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39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0312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197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4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65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21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1026" name="Picture 2" descr="C:\Radni\Desktop\New folder\ppt-header-GEA-4-1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2192000" cy="1149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41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hc.unesco.org/en/statesparties/in" TargetMode="Externa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Flag of India Stock Photo">
            <a:extLst>
              <a:ext uri="{FF2B5EF4-FFF2-40B4-BE49-F238E27FC236}">
                <a16:creationId xmlns:a16="http://schemas.microsoft.com/office/drawing/2014/main" id="{6B1F065B-E5F5-E903-5974-21477126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121920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027" y="1773237"/>
            <a:ext cx="4048698" cy="1655763"/>
          </a:xfrm>
        </p:spPr>
        <p:txBody>
          <a:bodyPr/>
          <a:lstStyle/>
          <a:p>
            <a:r>
              <a:rPr lang="hr-HR" dirty="0"/>
              <a:t>Indija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2985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F6BC504-8EB8-356B-03A5-39CE77C9B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Kolonija: britanska (kroz 18. i 19. stoljeće do sredine 20.)</a:t>
            </a:r>
          </a:p>
          <a:p>
            <a:r>
              <a:rPr lang="hr-HR" dirty="0"/>
              <a:t>Religije: hinduizam, budizam, islam, kršćanstvo</a:t>
            </a:r>
          </a:p>
          <a:p>
            <a:r>
              <a:rPr lang="hr-HR" dirty="0"/>
              <a:t>Stanovništvo: 1,4 milijarde</a:t>
            </a:r>
          </a:p>
          <a:p>
            <a:r>
              <a:rPr lang="hr-HR" dirty="0"/>
              <a:t>Površina: 3,3 milijuna </a:t>
            </a:r>
            <a:r>
              <a:rPr lang="hr-HR" b="0" i="0" dirty="0">
                <a:solidFill>
                  <a:srgbClr val="202122"/>
                </a:solidFill>
                <a:effectLst/>
              </a:rPr>
              <a:t>km²</a:t>
            </a:r>
            <a:endParaRPr lang="hr-HR" dirty="0">
              <a:solidFill>
                <a:srgbClr val="202122"/>
              </a:solidFill>
            </a:endParaRPr>
          </a:p>
          <a:p>
            <a:r>
              <a:rPr lang="hr-HR" dirty="0">
                <a:solidFill>
                  <a:srgbClr val="202122"/>
                </a:solidFill>
              </a:rPr>
              <a:t>Položaj: Indijski ocean, Bengalski zaljev i Arapsko more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F8AF8DB-B853-0384-F604-400D9853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Osnovne značajke i podaci</a:t>
            </a:r>
          </a:p>
        </p:txBody>
      </p:sp>
    </p:spTree>
    <p:extLst>
      <p:ext uri="{BB962C8B-B14F-4D97-AF65-F5344CB8AC3E}">
        <p14:creationId xmlns:p14="http://schemas.microsoft.com/office/powerpoint/2010/main" val="21086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8671FDF-FEB3-3D2A-80DB-725028F92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4026031" cy="330464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C275B2E-5AAE-3E13-8455-DA7BA601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064" y="1370967"/>
            <a:ext cx="2205872" cy="77086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Tri </a:t>
            </a:r>
            <a:br>
              <a:rPr lang="hr-HR" dirty="0"/>
            </a:br>
            <a:r>
              <a:rPr lang="hr-HR" dirty="0"/>
              <a:t>cjeline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B2FFCA2-EF49-030B-AF81-56016E67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348"/>
            <a:ext cx="4971068" cy="57421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1031FF7-1957-44BC-060B-EB7E65CF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930" y="1108531"/>
            <a:ext cx="4971069" cy="5733300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AB56EE54-7E95-96F3-724F-2C58A3D6FCEB}"/>
              </a:ext>
            </a:extLst>
          </p:cNvPr>
          <p:cNvSpPr txBox="1"/>
          <p:nvPr/>
        </p:nvSpPr>
        <p:spPr>
          <a:xfrm>
            <a:off x="4603739" y="3975181"/>
            <a:ext cx="261719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2400" dirty="0"/>
              <a:t>Usporedi tri cjeline </a:t>
            </a:r>
          </a:p>
          <a:p>
            <a:r>
              <a:rPr lang="hr-HR" sz="2400" dirty="0"/>
              <a:t>Indije po gustoći </a:t>
            </a:r>
          </a:p>
          <a:p>
            <a:r>
              <a:rPr lang="hr-HR" sz="2400" dirty="0"/>
              <a:t>naseljenosti. </a:t>
            </a:r>
          </a:p>
        </p:txBody>
      </p:sp>
    </p:spTree>
    <p:extLst>
      <p:ext uri="{BB962C8B-B14F-4D97-AF65-F5344CB8AC3E}">
        <p14:creationId xmlns:p14="http://schemas.microsoft.com/office/powerpoint/2010/main" val="309657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A7EAFBD-39C7-4BC7-982E-3D9443AF7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5" y="2714027"/>
            <a:ext cx="7050932" cy="3304640"/>
          </a:xfrm>
        </p:spPr>
        <p:txBody>
          <a:bodyPr/>
          <a:lstStyle/>
          <a:p>
            <a:r>
              <a:rPr lang="hr-HR" dirty="0"/>
              <a:t>hindu i engleski najvažniji jezici </a:t>
            </a:r>
          </a:p>
          <a:p>
            <a:r>
              <a:rPr lang="hr-HR" dirty="0"/>
              <a:t>u pojedinim dijelovima Indije službeno još 21 jezik i 10 različitih pisama</a:t>
            </a:r>
          </a:p>
          <a:p>
            <a:r>
              <a:rPr lang="hr-HR" dirty="0"/>
              <a:t>hinduizam (preko 80%), budizam, islam, kršćanstvo i </a:t>
            </a:r>
            <a:r>
              <a:rPr lang="hr-HR" dirty="0" err="1"/>
              <a:t>sikhi</a:t>
            </a:r>
            <a:endParaRPr lang="hr-HR" dirty="0"/>
          </a:p>
          <a:p>
            <a:r>
              <a:rPr lang="hr-HR" dirty="0"/>
              <a:t>uskoro bi mogla postati najmnogoljudnija država svijeta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664FEFC-4D23-1769-AA27-114437CA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Raznolikost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428F414-853F-B796-378E-108224035016}"/>
              </a:ext>
            </a:extLst>
          </p:cNvPr>
          <p:cNvSpPr txBox="1"/>
          <p:nvPr/>
        </p:nvSpPr>
        <p:spPr>
          <a:xfrm>
            <a:off x="10714330" y="1790697"/>
            <a:ext cx="1407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Broj stanovnika Kine i Indije.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69812A2-F87B-4A16-2D19-B773088F8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603"/>
            <a:ext cx="10515600" cy="54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9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CB5B722-5D30-2CB4-DDD6-09149CAE5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631" y="1595147"/>
            <a:ext cx="5971095" cy="3304640"/>
          </a:xfrm>
        </p:spPr>
        <p:txBody>
          <a:bodyPr/>
          <a:lstStyle/>
          <a:p>
            <a:r>
              <a:rPr lang="hr-HR" i="1" dirty="0"/>
              <a:t>Na koje tri skupine dijelimo stanovništvo prema starosti?</a:t>
            </a:r>
          </a:p>
          <a:p>
            <a:r>
              <a:rPr lang="hr-HR" i="1" dirty="0"/>
              <a:t>Koja je najmalobrojnija skupina u Indiji?</a:t>
            </a:r>
          </a:p>
          <a:p>
            <a:r>
              <a:rPr lang="hr-HR" i="1" dirty="0"/>
              <a:t>Kako bi to moglo utjecati na broj stanovnika u budućnosti? Pojasni.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61745F4-6702-5440-13A0-9968E78E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0" y="1337160"/>
            <a:ext cx="3829584" cy="523948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B17C9FDA-D98F-1431-3B65-49618F94C3A9}"/>
              </a:ext>
            </a:extLst>
          </p:cNvPr>
          <p:cNvSpPr txBox="1"/>
          <p:nvPr/>
        </p:nvSpPr>
        <p:spPr>
          <a:xfrm>
            <a:off x="4807671" y="6089716"/>
            <a:ext cx="426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Dobno-spolna struktura Indije 2020. godine</a:t>
            </a:r>
          </a:p>
        </p:txBody>
      </p:sp>
    </p:spTree>
    <p:extLst>
      <p:ext uri="{BB962C8B-B14F-4D97-AF65-F5344CB8AC3E}">
        <p14:creationId xmlns:p14="http://schemas.microsoft.com/office/powerpoint/2010/main" val="20853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8C6115B-155C-8A9C-1AE8-894667F5E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ukupno oko 40 milijunskih gradova</a:t>
            </a:r>
          </a:p>
          <a:p>
            <a:r>
              <a:rPr lang="hr-HR" dirty="0"/>
              <a:t>veliki dio čine stanovnici u siromašnim četvrtima (</a:t>
            </a:r>
            <a:r>
              <a:rPr lang="hr-HR" b="1" i="1" dirty="0" err="1"/>
              <a:t>slumovima</a:t>
            </a:r>
            <a:r>
              <a:rPr lang="hr-HR" dirty="0"/>
              <a:t>)</a:t>
            </a:r>
          </a:p>
          <a:p>
            <a:r>
              <a:rPr lang="hr-HR" dirty="0"/>
              <a:t>najveći grad: Mumbai</a:t>
            </a:r>
          </a:p>
          <a:p>
            <a:r>
              <a:rPr lang="hr-HR" dirty="0"/>
              <a:t>glavni grad: Ni </a:t>
            </a:r>
            <a:r>
              <a:rPr lang="hr-HR" dirty="0" err="1"/>
              <a:t>Dilli</a:t>
            </a:r>
            <a:r>
              <a:rPr lang="hr-HR" dirty="0"/>
              <a:t> (New Delhi)</a:t>
            </a:r>
          </a:p>
          <a:p>
            <a:r>
              <a:rPr lang="hr-HR" dirty="0"/>
              <a:t>ostali veći gradovi: </a:t>
            </a:r>
            <a:r>
              <a:rPr lang="hr-HR" dirty="0" err="1"/>
              <a:t>Dilli</a:t>
            </a:r>
            <a:r>
              <a:rPr lang="hr-HR" dirty="0"/>
              <a:t> (Delhi), Kolkata, </a:t>
            </a:r>
            <a:r>
              <a:rPr lang="hr-HR" dirty="0" err="1"/>
              <a:t>Chennai</a:t>
            </a:r>
            <a:endParaRPr lang="hr-HR" dirty="0"/>
          </a:p>
          <a:p>
            <a:r>
              <a:rPr lang="hr-HR" i="1" dirty="0"/>
              <a:t>Pronađi ih na karti.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B7DDBB3-62FE-8D1B-EC6C-1CF53961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Gradovi</a:t>
            </a:r>
          </a:p>
        </p:txBody>
      </p:sp>
    </p:spTree>
    <p:extLst>
      <p:ext uri="{BB962C8B-B14F-4D97-AF65-F5344CB8AC3E}">
        <p14:creationId xmlns:p14="http://schemas.microsoft.com/office/powerpoint/2010/main" val="14295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488BA7F6-B25F-2296-31A7-4310D2D37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075156"/>
            <a:ext cx="5685148" cy="3304640"/>
          </a:xfrm>
        </p:spPr>
        <p:txBody>
          <a:bodyPr/>
          <a:lstStyle/>
          <a:p>
            <a:r>
              <a:rPr lang="hr-HR" dirty="0"/>
              <a:t>poljoprivredom se bavi još uvijek oko polovice stanovništva</a:t>
            </a:r>
          </a:p>
          <a:p>
            <a:r>
              <a:rPr lang="hr-HR" dirty="0"/>
              <a:t>razvoj visoke tehnologije</a:t>
            </a:r>
          </a:p>
          <a:p>
            <a:r>
              <a:rPr lang="hr-HR" dirty="0"/>
              <a:t>jeftina radna snaga</a:t>
            </a:r>
          </a:p>
          <a:p>
            <a:r>
              <a:rPr lang="hr-HR" dirty="0"/>
              <a:t>gospodarski rast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D9AE987-C027-902F-EBC8-A8CF1C45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Gospodarstvo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E66846-0F4D-ED68-ADC0-00409C5B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49" y="2915198"/>
            <a:ext cx="2484437" cy="17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osys Logo">
            <a:extLst>
              <a:ext uri="{FF2B5EF4-FFF2-40B4-BE49-F238E27FC236}">
                <a16:creationId xmlns:a16="http://schemas.microsoft.com/office/drawing/2014/main" id="{E7B17548-3EF2-A706-37DF-30476F40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3491842"/>
            <a:ext cx="2484438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9BC174D-23BE-98BD-09D0-7F4B7F127D23}"/>
              </a:ext>
            </a:extLst>
          </p:cNvPr>
          <p:cNvSpPr txBox="1"/>
          <p:nvPr/>
        </p:nvSpPr>
        <p:spPr>
          <a:xfrm>
            <a:off x="6861649" y="5079756"/>
            <a:ext cx="4050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/>
              <a:t>Prikazan je logo dvije indijske kompanije. </a:t>
            </a:r>
          </a:p>
          <a:p>
            <a:r>
              <a:rPr lang="hr-HR" i="1" dirty="0"/>
              <a:t>Jeste li čuli za njih? </a:t>
            </a:r>
          </a:p>
          <a:p>
            <a:r>
              <a:rPr lang="hr-HR" i="1" dirty="0"/>
              <a:t>Pronađi na internetu nešto o njima.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4C6C63C-5FF4-E1A5-973E-7EF94C192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349" y="1634073"/>
            <a:ext cx="3942515" cy="436901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EAC9DE53-1339-B323-3418-99C15B9989CA}"/>
              </a:ext>
            </a:extLst>
          </p:cNvPr>
          <p:cNvSpPr txBox="1"/>
          <p:nvPr/>
        </p:nvSpPr>
        <p:spPr>
          <a:xfrm>
            <a:off x="6431221" y="5993510"/>
            <a:ext cx="412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Zlatni četverokut – prometna </a:t>
            </a:r>
            <a:r>
              <a:rPr lang="hr-HR" dirty="0" err="1"/>
              <a:t>infrastrktura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17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4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08B9285-B12A-6F96-B84F-C66799F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Atrakcije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37A6347-B2D5-66AF-46A9-855B25A24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3" y="2579571"/>
            <a:ext cx="4584879" cy="287842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9982629-5125-4D12-CCC9-E666AA259981}"/>
              </a:ext>
            </a:extLst>
          </p:cNvPr>
          <p:cNvSpPr txBox="1"/>
          <p:nvPr/>
        </p:nvSpPr>
        <p:spPr>
          <a:xfrm>
            <a:off x="745435" y="5635487"/>
            <a:ext cx="3601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Ni </a:t>
            </a:r>
            <a:r>
              <a:rPr lang="hr-HR" dirty="0" err="1"/>
              <a:t>Dilli</a:t>
            </a:r>
            <a:r>
              <a:rPr lang="hr-HR" dirty="0"/>
              <a:t> – glavni grad od 1931. godine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7A7FE3F-94D4-E7EB-C2D5-A523DACA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23" y="1353433"/>
            <a:ext cx="5158324" cy="415113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35B0D4DA-D480-C5EA-AB5C-FA8042E9FCC1}"/>
              </a:ext>
            </a:extLst>
          </p:cNvPr>
          <p:cNvSpPr txBox="1"/>
          <p:nvPr/>
        </p:nvSpPr>
        <p:spPr>
          <a:xfrm>
            <a:off x="7645138" y="5635487"/>
            <a:ext cx="216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Humajunov</a:t>
            </a:r>
            <a:r>
              <a:rPr lang="hr-HR" dirty="0"/>
              <a:t> mauzolej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3366B98-7656-EBC5-8146-527C8A79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57" y="2634380"/>
            <a:ext cx="11771290" cy="3535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D53FCF4C-9758-0C48-2A97-BF685EEF38EA}"/>
              </a:ext>
            </a:extLst>
          </p:cNvPr>
          <p:cNvSpPr txBox="1"/>
          <p:nvPr/>
        </p:nvSpPr>
        <p:spPr>
          <a:xfrm>
            <a:off x="480767" y="6224440"/>
            <a:ext cx="5996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Mumbai – grad indijskog glamura, ali i siromaštva</a:t>
            </a:r>
          </a:p>
          <a:p>
            <a:r>
              <a:rPr lang="hr-HR" dirty="0"/>
              <a:t>U njemu se nalazi jedan od najvećih svjetskih </a:t>
            </a:r>
            <a:r>
              <a:rPr lang="hr-HR" i="1" dirty="0" err="1"/>
              <a:t>slumova</a:t>
            </a:r>
            <a:r>
              <a:rPr lang="hr-HR" dirty="0"/>
              <a:t> </a:t>
            </a:r>
            <a:r>
              <a:rPr lang="hr-HR" dirty="0" err="1"/>
              <a:t>Dharavi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24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D5AF8E78-C376-6703-2429-479F7234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42" y="1478764"/>
            <a:ext cx="3780934" cy="770868"/>
          </a:xfrm>
        </p:spPr>
        <p:txBody>
          <a:bodyPr/>
          <a:lstStyle/>
          <a:p>
            <a:r>
              <a:rPr lang="hr-HR" dirty="0"/>
              <a:t>Atrakcije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592C8A7-C454-5A33-BF68-44BDA7FE7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35" y="1214813"/>
            <a:ext cx="6293476" cy="489546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C807A11-7E3A-3259-0D7B-23EFE06A8274}"/>
              </a:ext>
            </a:extLst>
          </p:cNvPr>
          <p:cNvSpPr txBox="1"/>
          <p:nvPr/>
        </p:nvSpPr>
        <p:spPr>
          <a:xfrm>
            <a:off x="3171030" y="6132508"/>
            <a:ext cx="512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Vrata Indije (Mumbai) izgrađena u čast dolaska kralja</a:t>
            </a:r>
          </a:p>
          <a:p>
            <a:r>
              <a:rPr lang="hr-HR" dirty="0"/>
              <a:t> Georga V. i kraljice Marije početkom 20. stoljeća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7359292-DA4C-078E-A8FE-6C03880C7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034" y="1213102"/>
            <a:ext cx="7285511" cy="489546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6F2EBF0F-5D2C-3B5A-C5E7-680121DFF095}"/>
              </a:ext>
            </a:extLst>
          </p:cNvPr>
          <p:cNvSpPr txBox="1"/>
          <p:nvPr/>
        </p:nvSpPr>
        <p:spPr>
          <a:xfrm>
            <a:off x="3196907" y="6107713"/>
            <a:ext cx="633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Glavni kolodvor Mumbai, dio UNESCO-</a:t>
            </a:r>
            <a:r>
              <a:rPr lang="hr-HR" dirty="0" err="1"/>
              <a:t>vog</a:t>
            </a:r>
            <a:r>
              <a:rPr lang="hr-HR" dirty="0"/>
              <a:t> popisa svjetske baštine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7B66372-5469-E283-0A2B-8862911E5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032" y="1242200"/>
            <a:ext cx="6385986" cy="4865513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F243846C-22D0-A3C0-E4E1-2BA75CB3C23D}"/>
              </a:ext>
            </a:extLst>
          </p:cNvPr>
          <p:cNvSpPr txBox="1"/>
          <p:nvPr/>
        </p:nvSpPr>
        <p:spPr>
          <a:xfrm>
            <a:off x="3171031" y="6108569"/>
            <a:ext cx="108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Taj Mahal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D7FC1BA-F868-3C02-5EC0-A69B96E12A4D}"/>
              </a:ext>
            </a:extLst>
          </p:cNvPr>
          <p:cNvSpPr txBox="1"/>
          <p:nvPr/>
        </p:nvSpPr>
        <p:spPr>
          <a:xfrm>
            <a:off x="31312" y="5787114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6"/>
              </a:rPr>
              <a:t>Indija</a:t>
            </a:r>
            <a:r>
              <a:rPr lang="en-GB" dirty="0">
                <a:hlinkClick r:id="rId6"/>
              </a:rPr>
              <a:t> - UNESCO-v </a:t>
            </a:r>
            <a:r>
              <a:rPr lang="en-GB" dirty="0" err="1">
                <a:hlinkClick r:id="rId6"/>
              </a:rPr>
              <a:t>popis</a:t>
            </a:r>
            <a:r>
              <a:rPr lang="en-GB" dirty="0">
                <a:hlinkClick r:id="rId6"/>
              </a:rPr>
              <a:t> </a:t>
            </a:r>
            <a:endParaRPr lang="hr-HR" dirty="0">
              <a:hlinkClick r:id="rId6"/>
            </a:endParaRPr>
          </a:p>
          <a:p>
            <a:r>
              <a:rPr lang="en-GB" dirty="0" err="1">
                <a:hlinkClick r:id="rId6"/>
              </a:rPr>
              <a:t>svjetske</a:t>
            </a:r>
            <a:r>
              <a:rPr lang="en-GB" dirty="0">
                <a:hlinkClick r:id="rId6"/>
              </a:rPr>
              <a:t> </a:t>
            </a:r>
            <a:r>
              <a:rPr lang="en-GB" dirty="0" err="1">
                <a:hlinkClick r:id="rId6"/>
              </a:rPr>
              <a:t>baštine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1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386</Words>
  <Application>Microsoft Office PowerPoint</Application>
  <PresentationFormat>Široki zaslon</PresentationFormat>
  <Paragraphs>56</Paragraphs>
  <Slides>9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Indija</vt:lpstr>
      <vt:lpstr>Osnovne značajke i podaci</vt:lpstr>
      <vt:lpstr>Tri  cjeline </vt:lpstr>
      <vt:lpstr>Raznolikost</vt:lpstr>
      <vt:lpstr>PowerPoint prezentacija</vt:lpstr>
      <vt:lpstr>Gradovi</vt:lpstr>
      <vt:lpstr>Gospodarstvo</vt:lpstr>
      <vt:lpstr>Atrakcije</vt:lpstr>
      <vt:lpstr>Atrakcije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MARKO VLADIĆ</dc:creator>
  <cp:lastModifiedBy>MARKO VLADIĆ</cp:lastModifiedBy>
  <cp:revision>1</cp:revision>
  <dcterms:created xsi:type="dcterms:W3CDTF">2022-09-01T14:43:43Z</dcterms:created>
  <dcterms:modified xsi:type="dcterms:W3CDTF">2022-09-18T13:07:39Z</dcterms:modified>
</cp:coreProperties>
</file>